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80" r:id="rId3"/>
    <p:sldId id="281" r:id="rId4"/>
    <p:sldId id="257" r:id="rId5"/>
    <p:sldId id="261" r:id="rId6"/>
    <p:sldId id="268" r:id="rId7"/>
    <p:sldId id="260" r:id="rId8"/>
    <p:sldId id="258" r:id="rId9"/>
    <p:sldId id="259" r:id="rId10"/>
    <p:sldId id="262" r:id="rId11"/>
    <p:sldId id="276" r:id="rId12"/>
    <p:sldId id="263" r:id="rId13"/>
    <p:sldId id="264" r:id="rId14"/>
    <p:sldId id="266" r:id="rId15"/>
    <p:sldId id="272" r:id="rId16"/>
    <p:sldId id="273" r:id="rId17"/>
    <p:sldId id="274" r:id="rId18"/>
    <p:sldId id="265" r:id="rId19"/>
    <p:sldId id="282" r:id="rId20"/>
    <p:sldId id="267" r:id="rId21"/>
    <p:sldId id="269" r:id="rId22"/>
    <p:sldId id="279" r:id="rId23"/>
    <p:sldId id="28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-979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PBPK Model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PBPK Modeling and </a:t>
            </a:r>
            <a:r>
              <a:rPr lang="en-US" dirty="0" err="1" smtClean="0"/>
              <a:t>MCSim</a:t>
            </a:r>
            <a:r>
              <a:rPr lang="en-US" dirty="0" smtClean="0"/>
              <a:t> Workshop</a:t>
            </a:r>
          </a:p>
          <a:p>
            <a:r>
              <a:rPr lang="en-US" dirty="0" smtClean="0"/>
              <a:t>QCPT Group</a:t>
            </a:r>
          </a:p>
          <a:p>
            <a:r>
              <a:rPr lang="en-US" dirty="0" smtClean="0"/>
              <a:t>July 9,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 actually reaching the tissue</a:t>
            </a:r>
          </a:p>
          <a:p>
            <a:pPr lvl="1"/>
            <a:r>
              <a:rPr lang="en-US" dirty="0" smtClean="0"/>
              <a:t>Concerned with tissue of interest</a:t>
            </a:r>
          </a:p>
          <a:p>
            <a:endParaRPr lang="en-US" dirty="0" smtClean="0"/>
          </a:p>
          <a:p>
            <a:r>
              <a:rPr lang="en-US" dirty="0" smtClean="0"/>
              <a:t>Lumping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201"/>
            <a:ext cx="4151119" cy="2429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17" y="3497178"/>
            <a:ext cx="4040082" cy="24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 partitioning into tissue:</a:t>
            </a:r>
          </a:p>
          <a:p>
            <a:pPr lvl="1"/>
            <a:r>
              <a:rPr lang="en-US" dirty="0" smtClean="0"/>
              <a:t>“Like dissolves like”</a:t>
            </a:r>
            <a:endParaRPr lang="en-US" dirty="0"/>
          </a:p>
        </p:txBody>
      </p:sp>
      <p:pic>
        <p:nvPicPr>
          <p:cNvPr id="15" name="Picture 6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439" y="2877782"/>
            <a:ext cx="3947161" cy="3615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867275" y="303847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Lypophobic</a:t>
            </a:r>
            <a:r>
              <a:rPr lang="en-US" dirty="0" smtClean="0"/>
              <a:t>/hydrophilic compound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67275" y="545782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drug </a:t>
            </a:r>
            <a:r>
              <a:rPr lang="en-US" i="1" dirty="0" err="1" smtClean="0"/>
              <a:t>perfuses</a:t>
            </a:r>
            <a:r>
              <a:rPr lang="en-US" dirty="0" smtClean="0"/>
              <a:t> (or distributes) to the hydrophilic tissue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occurs in the liver</a:t>
            </a:r>
          </a:p>
          <a:p>
            <a:pPr lvl="1"/>
            <a:r>
              <a:rPr lang="en-US" dirty="0" smtClean="0"/>
              <a:t>Also: gut, brain, diaphragm, etc.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9" y="3181443"/>
            <a:ext cx="7454676" cy="17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through kidney and bile</a:t>
            </a:r>
          </a:p>
          <a:p>
            <a:pPr lvl="1"/>
            <a:r>
              <a:rPr lang="en-US" dirty="0" smtClean="0"/>
              <a:t>Possible through exhalation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67" y="2485827"/>
            <a:ext cx="3632200" cy="4239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7" r="56113" b="10961"/>
          <a:stretch/>
        </p:blipFill>
        <p:spPr>
          <a:xfrm>
            <a:off x="809626" y="2767541"/>
            <a:ext cx="2667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0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describe each process with coupled ordinary differential equations</a:t>
            </a:r>
          </a:p>
          <a:p>
            <a:pPr lvl="1"/>
            <a:r>
              <a:rPr lang="en-US" dirty="0" smtClean="0"/>
              <a:t>Allows us to describe time-course change in drug concentration throughout the body.</a:t>
            </a:r>
          </a:p>
          <a:p>
            <a:endParaRPr lang="en-US" dirty="0"/>
          </a:p>
          <a:p>
            <a:r>
              <a:rPr lang="en-US" dirty="0" smtClean="0"/>
              <a:t>Law of Conservation of Mass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216661"/>
              </p:ext>
            </p:extLst>
          </p:nvPr>
        </p:nvGraphicFramePr>
        <p:xfrm>
          <a:off x="0" y="4534053"/>
          <a:ext cx="8406063" cy="75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3" imgW="2260440" imgH="203040" progId="Equation.DSMT4">
                  <p:embed/>
                </p:oleObj>
              </mc:Choice>
              <mc:Fallback>
                <p:oleObj name="Equation" r:id="rId3" imgW="2260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534053"/>
                        <a:ext cx="8406063" cy="755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98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" y="1796235"/>
            <a:ext cx="7290055" cy="4023360"/>
          </a:xfrm>
        </p:spPr>
        <p:txBody>
          <a:bodyPr/>
          <a:lstStyle/>
          <a:p>
            <a:r>
              <a:rPr lang="en-US" dirty="0" smtClean="0"/>
              <a:t>GI Tract (absorption)</a:t>
            </a:r>
          </a:p>
          <a:p>
            <a:pPr lvl="1"/>
            <a:r>
              <a:rPr lang="en-US" dirty="0" smtClean="0"/>
              <a:t>First order (Stomach </a:t>
            </a:r>
            <a:r>
              <a:rPr lang="en-US" dirty="0" smtClean="0">
                <a:sym typeface="Wingdings" panose="05000000000000000000" pitchFamily="2" charset="2"/>
              </a:rPr>
              <a:t> Gut  Plasma)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Lumped compartment (Stomach/Gut </a:t>
            </a:r>
            <a:r>
              <a:rPr lang="en-US" dirty="0" smtClean="0">
                <a:sym typeface="Wingdings" panose="05000000000000000000" pitchFamily="2" charset="2"/>
              </a:rPr>
              <a:t> Plasma)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Dissolution (Solid stomach  Aqueous stomach  Gut  Plasma)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937473"/>
              </p:ext>
            </p:extLst>
          </p:nvPr>
        </p:nvGraphicFramePr>
        <p:xfrm>
          <a:off x="5628473" y="795066"/>
          <a:ext cx="2646248" cy="1617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Equation" r:id="rId3" imgW="1371600" imgH="838080" progId="Equation.DSMT4">
                  <p:embed/>
                </p:oleObj>
              </mc:Choice>
              <mc:Fallback>
                <p:oleObj name="Equation" r:id="rId3" imgW="13716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8473" y="795066"/>
                        <a:ext cx="2646248" cy="1617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148019"/>
              </p:ext>
            </p:extLst>
          </p:nvPr>
        </p:nvGraphicFramePr>
        <p:xfrm>
          <a:off x="2594173" y="3311500"/>
          <a:ext cx="50069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Equation" r:id="rId5" imgW="3149280" imgH="634680" progId="Equation.DSMT4">
                  <p:embed/>
                </p:oleObj>
              </mc:Choice>
              <mc:Fallback>
                <p:oleObj name="Equation" r:id="rId5" imgW="31492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4173" y="3311500"/>
                        <a:ext cx="5006975" cy="1009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338120"/>
              </p:ext>
            </p:extLst>
          </p:nvPr>
        </p:nvGraphicFramePr>
        <p:xfrm>
          <a:off x="2653269" y="4792813"/>
          <a:ext cx="2958435" cy="1979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Equation" r:id="rId7" imgW="2108160" imgH="1409400" progId="Equation.DSMT4">
                  <p:embed/>
                </p:oleObj>
              </mc:Choice>
              <mc:Fallback>
                <p:oleObj name="Equation" r:id="rId7" imgW="2108160" imgH="140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3269" y="4792813"/>
                        <a:ext cx="2958435" cy="1979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879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Liver (metabolism)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162697" y="1387772"/>
            <a:ext cx="5671687" cy="2238493"/>
            <a:chOff x="3281062" y="1914525"/>
            <a:chExt cx="5671687" cy="22384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062" y="1914525"/>
              <a:ext cx="5671687" cy="2238493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5162295" y="2199501"/>
              <a:ext cx="466725" cy="747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5338121" y="2900934"/>
              <a:ext cx="303256" cy="20388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65575" y="2900934"/>
              <a:ext cx="303256" cy="20388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68486"/>
              </p:ext>
            </p:extLst>
          </p:nvPr>
        </p:nvGraphicFramePr>
        <p:xfrm>
          <a:off x="367633" y="3856708"/>
          <a:ext cx="4029075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4" imgW="1701720" imgH="838080" progId="Equation.DSMT4">
                  <p:embed/>
                </p:oleObj>
              </mc:Choice>
              <mc:Fallback>
                <p:oleObj name="Equation" r:id="rId4" imgW="170172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633" y="3856708"/>
                        <a:ext cx="4029075" cy="1984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442716"/>
              </p:ext>
            </p:extLst>
          </p:nvPr>
        </p:nvGraphicFramePr>
        <p:xfrm>
          <a:off x="4979236" y="3936165"/>
          <a:ext cx="287655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Equation" r:id="rId6" imgW="2361960" imgH="1574640" progId="Equation.DSMT4">
                  <p:embed/>
                </p:oleObj>
              </mc:Choice>
              <mc:Fallback>
                <p:oleObj name="Equation" r:id="rId6" imgW="2361960" imgH="1574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236" y="3936165"/>
                        <a:ext cx="2876550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87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76635" y="1934135"/>
            <a:ext cx="5671687" cy="2238493"/>
            <a:chOff x="3361102" y="871152"/>
            <a:chExt cx="5671687" cy="2238493"/>
          </a:xfrm>
        </p:grpSpPr>
        <p:grpSp>
          <p:nvGrpSpPr>
            <p:cNvPr id="7" name="Group 6"/>
            <p:cNvGrpSpPr/>
            <p:nvPr/>
          </p:nvGrpSpPr>
          <p:grpSpPr>
            <a:xfrm>
              <a:off x="3361102" y="871152"/>
              <a:ext cx="5671687" cy="2238493"/>
              <a:chOff x="3281062" y="1914525"/>
              <a:chExt cx="5671687" cy="223849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1062" y="1914525"/>
                <a:ext cx="5671687" cy="2238493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>
                <a:off x="5162295" y="2199501"/>
                <a:ext cx="466725" cy="74777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5330100" y="2868850"/>
                <a:ext cx="303256" cy="203887"/>
              </a:xfrm>
              <a:prstGeom prst="ellipse">
                <a:avLst/>
              </a:prstGeom>
              <a:solidFill>
                <a:schemeClr val="tx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625470" y="2852808"/>
                <a:ext cx="303256" cy="203887"/>
              </a:xfrm>
              <a:prstGeom prst="ellipse">
                <a:avLst/>
              </a:prstGeom>
              <a:solidFill>
                <a:schemeClr val="tx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110446" y="1492942"/>
              <a:ext cx="883477" cy="75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Tissues (distribution)</a:t>
            </a:r>
          </a:p>
          <a:p>
            <a:pPr lvl="1"/>
            <a:r>
              <a:rPr lang="en-US" dirty="0" smtClean="0"/>
              <a:t>Need partition coefficients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51159"/>
              </p:ext>
            </p:extLst>
          </p:nvPr>
        </p:nvGraphicFramePr>
        <p:xfrm>
          <a:off x="2942369" y="4510605"/>
          <a:ext cx="3367087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4" imgW="1422360" imgH="838080" progId="Equation.DSMT4">
                  <p:embed/>
                </p:oleObj>
              </mc:Choice>
              <mc:Fallback>
                <p:oleObj name="Equation" r:id="rId4" imgW="142236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2369" y="4510605"/>
                        <a:ext cx="3367087" cy="1985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3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Rat PBPK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1" y="1427747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Human PBPK model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47265" y="1615441"/>
            <a:ext cx="403860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Single Dose</a:t>
            </a:r>
            <a:endParaRPr lang="en-US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638265" y="1615441"/>
            <a:ext cx="4038600" cy="4718304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Repeated Dose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5" y="2228088"/>
            <a:ext cx="4305300" cy="327660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192494" y="2170177"/>
            <a:ext cx="4908811" cy="3334512"/>
            <a:chOff x="4202430" y="2228088"/>
            <a:chExt cx="4865370" cy="3334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2362200"/>
              <a:ext cx="4800600" cy="3200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267200" y="2228088"/>
              <a:ext cx="228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55770" y="3215711"/>
              <a:ext cx="228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02430" y="4066865"/>
              <a:ext cx="228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42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PBPK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are constantly exposed to xenobiotics (foreign </a:t>
            </a:r>
            <a:r>
              <a:rPr lang="en-US" dirty="0" err="1" smtClean="0"/>
              <a:t>chemcicals</a:t>
            </a:r>
            <a:r>
              <a:rPr lang="en-US" dirty="0" smtClean="0"/>
              <a:t>) everyday throughout our entire lifetime</a:t>
            </a:r>
          </a:p>
          <a:p>
            <a:endParaRPr lang="en-US" dirty="0"/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Insecticide residue</a:t>
            </a:r>
          </a:p>
          <a:p>
            <a:pPr lvl="1"/>
            <a:r>
              <a:rPr lang="en-US" dirty="0" smtClean="0"/>
              <a:t>Car exhaust</a:t>
            </a:r>
          </a:p>
          <a:p>
            <a:endParaRPr lang="en-US" dirty="0"/>
          </a:p>
          <a:p>
            <a:r>
              <a:rPr lang="en-US" dirty="0" smtClean="0"/>
              <a:t>Occupational</a:t>
            </a:r>
          </a:p>
          <a:p>
            <a:pPr lvl="1"/>
            <a:r>
              <a:rPr lang="en-US" dirty="0" smtClean="0"/>
              <a:t>Chemical manufacturer</a:t>
            </a:r>
          </a:p>
          <a:p>
            <a:pPr lvl="1"/>
            <a:r>
              <a:rPr lang="en-US" dirty="0" smtClean="0"/>
              <a:t>Pesticide applicator</a:t>
            </a:r>
          </a:p>
          <a:p>
            <a:pPr lvl="1"/>
            <a:endParaRPr lang="en-US" dirty="0"/>
          </a:p>
          <a:p>
            <a:r>
              <a:rPr lang="en-US" dirty="0" smtClean="0"/>
              <a:t>Pharmaceutical</a:t>
            </a:r>
          </a:p>
          <a:p>
            <a:pPr lvl="1"/>
            <a:r>
              <a:rPr lang="en-US" dirty="0" smtClean="0"/>
              <a:t>Over the counter drugs</a:t>
            </a:r>
          </a:p>
          <a:p>
            <a:pPr lvl="1"/>
            <a:r>
              <a:rPr lang="en-US" dirty="0" smtClean="0"/>
              <a:t>Prescriptions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/>
          <a:stretch/>
        </p:blipFill>
        <p:spPr>
          <a:xfrm>
            <a:off x="4030134" y="3767668"/>
            <a:ext cx="2357758" cy="1227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12" y="5173895"/>
            <a:ext cx="2287200" cy="1505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12" y="2150533"/>
            <a:ext cx="2384094" cy="15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Utilizing the PBPK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now have a validated PBPK model at our disposal</a:t>
            </a:r>
          </a:p>
          <a:p>
            <a:pPr lvl="1"/>
            <a:r>
              <a:rPr lang="en-US" dirty="0" smtClean="0"/>
              <a:t>Predict biomarker concentrations in the plasma</a:t>
            </a:r>
          </a:p>
          <a:p>
            <a:pPr lvl="1"/>
            <a:r>
              <a:rPr lang="en-US" dirty="0" smtClean="0"/>
              <a:t>Determine drug efficacy at site of action</a:t>
            </a:r>
          </a:p>
          <a:p>
            <a:pPr lvl="1"/>
            <a:r>
              <a:rPr lang="en-US" dirty="0" smtClean="0"/>
              <a:t>Predict potential organ-specific toxicity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717" t="6567" r="5579" b="3706"/>
          <a:stretch>
            <a:fillRect/>
          </a:stretch>
        </p:blipFill>
        <p:spPr bwMode="auto">
          <a:xfrm>
            <a:off x="2379663" y="3855940"/>
            <a:ext cx="3630612" cy="277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27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a measurable concentration to the concentration within a tissue</a:t>
            </a:r>
          </a:p>
          <a:p>
            <a:pPr lvl="1"/>
            <a:r>
              <a:rPr lang="en-US" dirty="0" smtClean="0"/>
              <a:t>Here, link plasma biomarker to internal APAP concentration</a:t>
            </a:r>
          </a:p>
          <a:p>
            <a:pPr lvl="1"/>
            <a:r>
              <a:rPr lang="en-US" dirty="0" smtClean="0"/>
              <a:t>APAP concentration within liver gives an idea of potential hepatotoxicity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31552"/>
            <a:ext cx="8271933" cy="20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8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bpk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792" y="1007533"/>
            <a:ext cx="8588652" cy="4907493"/>
          </a:xfrm>
        </p:spPr>
      </p:pic>
    </p:spTree>
    <p:extLst>
      <p:ext uri="{BB962C8B-B14F-4D97-AF65-F5344CB8AC3E}">
        <p14:creationId xmlns:p14="http://schemas.microsoft.com/office/powerpoint/2010/main" val="1922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Introduce </a:t>
            </a:r>
            <a:r>
              <a:rPr lang="en-US" dirty="0" smtClean="0"/>
              <a:t>the MCSim ODE solver</a:t>
            </a:r>
          </a:p>
          <a:p>
            <a:pPr lvl="1"/>
            <a:r>
              <a:rPr lang="en-US" dirty="0" smtClean="0"/>
              <a:t>Set up model files</a:t>
            </a:r>
          </a:p>
          <a:p>
            <a:pPr lvl="1"/>
            <a:r>
              <a:rPr lang="en-US" dirty="0" smtClean="0"/>
              <a:t>Set up input files</a:t>
            </a:r>
          </a:p>
          <a:p>
            <a:pPr lvl="1"/>
            <a:r>
              <a:rPr lang="en-US" dirty="0" smtClean="0"/>
              <a:t>Parse output files</a:t>
            </a:r>
          </a:p>
          <a:p>
            <a:endParaRPr lang="en-US" dirty="0"/>
          </a:p>
          <a:p>
            <a:r>
              <a:rPr lang="en-US" dirty="0" smtClean="0"/>
              <a:t>Integrate Python and </a:t>
            </a:r>
            <a:r>
              <a:rPr lang="en-US" dirty="0" err="1" smtClean="0"/>
              <a:t>MCSim</a:t>
            </a:r>
            <a:r>
              <a:rPr lang="en-US" dirty="0" smtClean="0"/>
              <a:t> to visualize model output</a:t>
            </a:r>
          </a:p>
          <a:p>
            <a:pPr lvl="1"/>
            <a:r>
              <a:rPr lang="en-US" dirty="0" smtClean="0"/>
              <a:t>Plot </a:t>
            </a:r>
            <a:r>
              <a:rPr lang="en-US" dirty="0" err="1" smtClean="0"/>
              <a:t>MCSim</a:t>
            </a:r>
            <a:r>
              <a:rPr lang="en-US" dirty="0" smtClean="0"/>
              <a:t> output</a:t>
            </a:r>
          </a:p>
          <a:p>
            <a:pPr lvl="1"/>
            <a:r>
              <a:rPr lang="en-US" dirty="0" smtClean="0"/>
              <a:t>Compare output to data</a:t>
            </a:r>
          </a:p>
          <a:p>
            <a:endParaRPr lang="en-US" dirty="0"/>
          </a:p>
          <a:p>
            <a:r>
              <a:rPr lang="en-US" dirty="0" smtClean="0"/>
              <a:t>Create basic PBPK model</a:t>
            </a:r>
          </a:p>
          <a:p>
            <a:pPr lvl="1"/>
            <a:r>
              <a:rPr lang="en-US" dirty="0" smtClean="0"/>
              <a:t>Work towards creating whole-body model for the anti-TB drug: rifapentine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88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Concentrations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determine biological consequences from these exposures, we must first estimate internal concentrations following a given exposure.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99" y="2719017"/>
            <a:ext cx="6061606" cy="40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1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a drug within the body through classical chemical engineering governing equations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8" y="2802467"/>
            <a:ext cx="4913107" cy="36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physiology into discrete compartments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60590"/>
            <a:ext cx="3319850" cy="3880773"/>
          </a:xfrm>
        </p:spPr>
        <p:txBody>
          <a:bodyPr/>
          <a:lstStyle/>
          <a:p>
            <a:r>
              <a:rPr lang="en-US" dirty="0" smtClean="0"/>
              <a:t>Use law of conservation of mass to describe drug from start (dosing) to finish (elimination)</a:t>
            </a:r>
          </a:p>
          <a:p>
            <a:r>
              <a:rPr lang="en-US" dirty="0" smtClean="0"/>
              <a:t>Along the way, predict drug concentrations and bio-transformations throughout the body.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1659465"/>
            <a:ext cx="3771038" cy="486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PBPK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keep generic, but give examples using acetaminophen (Tylenol)</a:t>
            </a:r>
          </a:p>
          <a:p>
            <a:pPr lvl="1"/>
            <a:r>
              <a:rPr lang="en-US" dirty="0" smtClean="0"/>
              <a:t>Most popular analgesic and antipyretic in the world</a:t>
            </a:r>
          </a:p>
          <a:p>
            <a:pPr lvl="1"/>
            <a:r>
              <a:rPr lang="en-US" dirty="0" smtClean="0"/>
              <a:t>Also, </a:t>
            </a:r>
            <a:r>
              <a:rPr lang="en-US" dirty="0" err="1" smtClean="0"/>
              <a:t>hepatotoxicant</a:t>
            </a:r>
            <a:r>
              <a:rPr lang="en-US" dirty="0" smtClean="0"/>
              <a:t> and overdose can lead to liver failure</a:t>
            </a:r>
          </a:p>
          <a:p>
            <a:r>
              <a:rPr lang="en-US" dirty="0" smtClean="0"/>
              <a:t>Goal of this model is to predict biomarkers of acetaminophen and acetaminophen concentrations in tissues of interest (i.e. liver) given a dose.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5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 each organ of the body as a different compartment and apply the appropriate equations.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27" y="2414336"/>
            <a:ext cx="5293895" cy="41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9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A: absorption</a:t>
            </a:r>
          </a:p>
          <a:p>
            <a:r>
              <a:rPr lang="en-US" dirty="0" smtClean="0"/>
              <a:t>D: distribution</a:t>
            </a:r>
          </a:p>
          <a:p>
            <a:r>
              <a:rPr lang="en-US" dirty="0" smtClean="0"/>
              <a:t>M: metabolism</a:t>
            </a:r>
          </a:p>
          <a:p>
            <a:r>
              <a:rPr lang="en-US" dirty="0" smtClean="0"/>
              <a:t>E: elimination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Which parts of the body are needed for each process?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2" y="1012561"/>
            <a:ext cx="5005132" cy="35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 dissolution in the stomach</a:t>
            </a:r>
          </a:p>
          <a:p>
            <a:r>
              <a:rPr lang="en-US" dirty="0" smtClean="0"/>
              <a:t>Absorption along the length of the intestine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3" y="3669107"/>
            <a:ext cx="4700337" cy="152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31" y="2617008"/>
            <a:ext cx="2956668" cy="39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615</TotalTime>
  <Words>508</Words>
  <Application>Microsoft Office PowerPoint</Application>
  <PresentationFormat>On-screen Show (4:3)</PresentationFormat>
  <Paragraphs>105</Paragraphs>
  <Slides>23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Adjacency</vt:lpstr>
      <vt:lpstr>Equation</vt:lpstr>
      <vt:lpstr>PBPK Model Development</vt:lpstr>
      <vt:lpstr>PBPK Motivation</vt:lpstr>
      <vt:lpstr>Internal Concentrations</vt:lpstr>
      <vt:lpstr>Our goal</vt:lpstr>
      <vt:lpstr>Transform physiology into discrete compartments</vt:lpstr>
      <vt:lpstr>Today’s PBPK Model</vt:lpstr>
      <vt:lpstr>Compartmentalize</vt:lpstr>
      <vt:lpstr>ADME</vt:lpstr>
      <vt:lpstr>Absorption</vt:lpstr>
      <vt:lpstr>Distribution (I)</vt:lpstr>
      <vt:lpstr>Distribution (II)</vt:lpstr>
      <vt:lpstr>Metabolism</vt:lpstr>
      <vt:lpstr>Elimination</vt:lpstr>
      <vt:lpstr>Equations</vt:lpstr>
      <vt:lpstr>Examples (I)</vt:lpstr>
      <vt:lpstr>Example (II)</vt:lpstr>
      <vt:lpstr>Example (III)</vt:lpstr>
      <vt:lpstr>Final Rat PBPK model</vt:lpstr>
      <vt:lpstr>Final Human PBPK model</vt:lpstr>
      <vt:lpstr>Utilizing the PBPK model</vt:lpstr>
      <vt:lpstr>Biomarkers</vt:lpstr>
      <vt:lpstr>PowerPoint Presentation</vt:lpstr>
      <vt:lpstr>Today 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PBPK Model Development</dc:title>
  <dc:creator>tjzurlin</dc:creator>
  <cp:lastModifiedBy>Reisfeld</cp:lastModifiedBy>
  <cp:revision>33</cp:revision>
  <dcterms:created xsi:type="dcterms:W3CDTF">2015-10-11T14:35:36Z</dcterms:created>
  <dcterms:modified xsi:type="dcterms:W3CDTF">2016-07-07T17:43:33Z</dcterms:modified>
</cp:coreProperties>
</file>